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8" r:id="rId4"/>
    <p:sldId id="269" r:id="rId5"/>
    <p:sldId id="276" r:id="rId6"/>
    <p:sldId id="260" r:id="rId7"/>
    <p:sldId id="270" r:id="rId8"/>
    <p:sldId id="273" r:id="rId9"/>
    <p:sldId id="274" r:id="rId10"/>
    <p:sldId id="275" r:id="rId11"/>
    <p:sldId id="277" r:id="rId12"/>
    <p:sldId id="257" r:id="rId13"/>
    <p:sldId id="278" r:id="rId14"/>
    <p:sldId id="263" r:id="rId15"/>
    <p:sldId id="279" r:id="rId16"/>
    <p:sldId id="280" r:id="rId17"/>
    <p:sldId id="281" r:id="rId18"/>
    <p:sldId id="265" r:id="rId19"/>
    <p:sldId id="264" r:id="rId20"/>
    <p:sldId id="266" r:id="rId21"/>
    <p:sldId id="267" r:id="rId22"/>
    <p:sldId id="268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8" autoAdjust="0"/>
    <p:restoredTop sz="94660"/>
  </p:normalViewPr>
  <p:slideViewPr>
    <p:cSldViewPr snapToGrid="0">
      <p:cViewPr varScale="1">
        <p:scale>
          <a:sx n="51" d="100"/>
          <a:sy n="51" d="100"/>
        </p:scale>
        <p:origin x="5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20035"/>
            <a:ext cx="7886700" cy="1691236"/>
          </a:xfrm>
        </p:spPr>
        <p:txBody>
          <a:bodyPr anchor="b"/>
          <a:lstStyle>
            <a:lvl1pPr>
              <a:defRPr sz="4500">
                <a:solidFill>
                  <a:srgbClr val="26426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5211271"/>
            <a:ext cx="7886700" cy="878380"/>
          </a:xfrm>
        </p:spPr>
        <p:txBody>
          <a:bodyPr/>
          <a:lstStyle>
            <a:lvl1pPr marL="0" indent="0">
              <a:buNone/>
              <a:defRPr sz="1800">
                <a:solidFill>
                  <a:srgbClr val="26426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53"/>
            <a:ext cx="9144000" cy="32204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54"/>
          <a:stretch/>
        </p:blipFill>
        <p:spPr>
          <a:xfrm>
            <a:off x="-17702" y="996934"/>
            <a:ext cx="3350103" cy="3931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874" y="807100"/>
            <a:ext cx="5557584" cy="318191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26426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875" y="3989015"/>
            <a:ext cx="5557584" cy="1183668"/>
          </a:xfrm>
        </p:spPr>
        <p:txBody>
          <a:bodyPr/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024" y="333434"/>
            <a:ext cx="7229243" cy="94893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635" y="2047251"/>
            <a:ext cx="7886700" cy="36097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‹N°›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" y="66905"/>
            <a:ext cx="1642015" cy="1481993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05010" y="75697"/>
            <a:ext cx="1231422" cy="1215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2500" b="1" dirty="0"/>
              <a:t>SHACL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06" y="5599299"/>
            <a:ext cx="1245945" cy="11553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9218" y="6421873"/>
            <a:ext cx="17261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308E78D-03D9-6B4A-A388-9BA48370C1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52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26426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26426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64266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26426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26426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26426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polymtl.ca/course/view.php?id=30" TargetMode="External"/><Relationship Id="rId2" Type="http://schemas.openxmlformats.org/officeDocument/2006/relationships/hyperlink" Target="https://github.com/fekaputra/shacl-plugin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validatingrdf.com/bookHtml011.html" TargetMode="External"/><Relationship Id="rId2" Type="http://schemas.openxmlformats.org/officeDocument/2006/relationships/hyperlink" Target="https://www.w3.org/TR/shacl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.org/TR/shacl-af/#rul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ns/shacl" TargetMode="External"/><Relationship Id="rId2" Type="http://schemas.openxmlformats.org/officeDocument/2006/relationships/hyperlink" Target="http://www.w3.org/2014/data-shapes/wiki/Main_Pag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TP2 sur SHACL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99635" y="1846385"/>
            <a:ext cx="7886700" cy="3810604"/>
          </a:xfrm>
        </p:spPr>
        <p:txBody>
          <a:bodyPr>
            <a:normAutofit fontScale="85000" lnSpcReduction="20000"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Used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Ontology</a:t>
            </a:r>
            <a:r>
              <a:rPr lang="fr-FR" dirty="0"/>
              <a:t>: </a:t>
            </a:r>
            <a:r>
              <a:rPr lang="fr-FR" dirty="0" err="1"/>
              <a:t>movie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instances</a:t>
            </a:r>
          </a:p>
          <a:p>
            <a:r>
              <a:rPr lang="fr-FR" dirty="0"/>
              <a:t>File </a:t>
            </a:r>
            <a:r>
              <a:rPr lang="fr-FR" dirty="0" err="1"/>
              <a:t>BCVisuAll.ttl</a:t>
            </a:r>
            <a:r>
              <a:rPr lang="fr-FR" dirty="0"/>
              <a:t> (to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Google drive )</a:t>
            </a:r>
          </a:p>
          <a:p>
            <a:endParaRPr lang="fr-FR" dirty="0"/>
          </a:p>
          <a:p>
            <a:r>
              <a:rPr lang="fr-FR" dirty="0"/>
              <a:t>Warning: </a:t>
            </a:r>
            <a:r>
              <a:rPr lang="fr-FR" dirty="0" err="1">
                <a:solidFill>
                  <a:srgbClr val="FF0000"/>
                </a:solidFill>
              </a:rPr>
              <a:t>launch</a:t>
            </a:r>
            <a:r>
              <a:rPr lang="fr-FR" dirty="0">
                <a:solidFill>
                  <a:srgbClr val="FF0000"/>
                </a:solidFill>
              </a:rPr>
              <a:t> a </a:t>
            </a:r>
            <a:r>
              <a:rPr lang="fr-FR" dirty="0" err="1">
                <a:solidFill>
                  <a:srgbClr val="FF0000"/>
                </a:solidFill>
              </a:rPr>
              <a:t>reasonner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	</a:t>
            </a:r>
          </a:p>
          <a:p>
            <a:r>
              <a:rPr lang="fr-FR" dirty="0" err="1"/>
              <a:t>Hermit</a:t>
            </a:r>
            <a:endParaRPr lang="fr-FR" dirty="0"/>
          </a:p>
          <a:p>
            <a:endParaRPr lang="fr-FR" dirty="0"/>
          </a:p>
          <a:p>
            <a:r>
              <a:rPr lang="fr-FR" dirty="0"/>
              <a:t>Install a new widget in Protégé: click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launching</a:t>
            </a:r>
            <a:r>
              <a:rPr lang="fr-FR" dirty="0"/>
              <a:t> protégé or select SHACL4Protégé </a:t>
            </a:r>
            <a:r>
              <a:rPr lang="fr-FR" dirty="0" err="1"/>
              <a:t>from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https://github.com/fekaputra/shacl-plugin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Then</a:t>
            </a:r>
            <a:r>
              <a:rPr lang="fr-FR" dirty="0"/>
              <a:t> restart Protégé and select the widget in the menu </a:t>
            </a:r>
            <a:r>
              <a:rPr lang="fr-FR" dirty="0" err="1"/>
              <a:t>windows</a:t>
            </a:r>
            <a:r>
              <a:rPr lang="fr-FR" dirty="0"/>
              <a:t>/</a:t>
            </a:r>
            <a:r>
              <a:rPr lang="fr-FR" dirty="0" err="1"/>
              <a:t>tabs</a:t>
            </a:r>
            <a:r>
              <a:rPr lang="fr-FR" dirty="0"/>
              <a:t>/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detailed</a:t>
            </a:r>
            <a:r>
              <a:rPr lang="fr-FR" dirty="0"/>
              <a:t> course</a:t>
            </a:r>
          </a:p>
          <a:p>
            <a:pPr marL="0" indent="0">
              <a:buNone/>
            </a:pPr>
            <a:r>
              <a:rPr lang="fr-FR" dirty="0">
                <a:hlinkClick r:id="rId3"/>
              </a:rPr>
              <a:t>https://moodle.polymtl.ca/course/view.php?id=30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2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261" y="1019730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rgbClr val="FF0000"/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sh:nodeKind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5" name="Légende encadrée 1 4"/>
          <p:cNvSpPr/>
          <p:nvPr/>
        </p:nvSpPr>
        <p:spPr>
          <a:xfrm>
            <a:off x="6064263" y="5144572"/>
            <a:ext cx="2684083" cy="465194"/>
          </a:xfrm>
          <a:prstGeom prst="borderCallout1">
            <a:avLst>
              <a:gd name="adj1" fmla="val 60417"/>
              <a:gd name="adj2" fmla="val -5512"/>
              <a:gd name="adj3" fmla="val 145833"/>
              <a:gd name="adj4" fmla="val -620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« </a:t>
            </a:r>
            <a:r>
              <a:rPr lang="fr-FR" dirty="0" err="1">
                <a:solidFill>
                  <a:schemeClr val="accent1"/>
                </a:solidFill>
              </a:rPr>
              <a:t>kind</a:t>
            </a:r>
            <a:r>
              <a:rPr lang="fr-FR" dirty="0">
                <a:solidFill>
                  <a:schemeClr val="accent1"/>
                </a:solidFill>
              </a:rPr>
              <a:t> » of the </a:t>
            </a:r>
            <a:r>
              <a:rPr lang="fr-FR" dirty="0" err="1">
                <a:solidFill>
                  <a:schemeClr val="accent1"/>
                </a:solidFill>
              </a:rPr>
              <a:t>linked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6064262" y="5883065"/>
            <a:ext cx="2684083" cy="415728"/>
          </a:xfrm>
          <a:prstGeom prst="borderCallout1">
            <a:avLst>
              <a:gd name="adj1" fmla="val 2859"/>
              <a:gd name="adj2" fmla="val -5098"/>
              <a:gd name="adj3" fmla="val 55331"/>
              <a:gd name="adj4" fmla="val -721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31880" y="3559275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4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schema:knows</a:t>
                </a:r>
                <a:endParaRPr lang="fr-FR" sz="1400" dirty="0"/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accent1">
                      <a:lumMod val="75000"/>
                    </a:schemeClr>
                  </a:solidFill>
                </a:rPr>
                <a:t>http://...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212020" y="4505811"/>
            <a:ext cx="1763583" cy="612267"/>
            <a:chOff x="1262679" y="1877086"/>
            <a:chExt cx="1763583" cy="612267"/>
          </a:xfrm>
        </p:grpSpPr>
        <p:sp>
          <p:nvSpPr>
            <p:cNvPr id="21" name="Ellipse 20"/>
            <p:cNvSpPr/>
            <p:nvPr/>
          </p:nvSpPr>
          <p:spPr>
            <a:xfrm>
              <a:off x="1795339" y="1970606"/>
              <a:ext cx="1230923" cy="5187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:User</a:t>
              </a:r>
            </a:p>
          </p:txBody>
        </p:sp>
        <p:cxnSp>
          <p:nvCxnSpPr>
            <p:cNvPr id="22" name="Connecteur droit avec flèche 21"/>
            <p:cNvCxnSpPr>
              <a:stCxn id="23" idx="6"/>
              <a:endCxn id="21" idx="2"/>
            </p:cNvCxnSpPr>
            <p:nvPr/>
          </p:nvCxnSpPr>
          <p:spPr>
            <a:xfrm flipV="1">
              <a:off x="1347520" y="2229980"/>
              <a:ext cx="447819" cy="11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262679" y="1877086"/>
              <a:ext cx="967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owl:class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05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SHACL </a:t>
            </a:r>
            <a:r>
              <a:rPr lang="fr-FR" dirty="0" err="1"/>
              <a:t>vocabulary</a:t>
            </a:r>
            <a:r>
              <a:rPr lang="fr-FR" dirty="0"/>
              <a:t> ‘by </a:t>
            </a:r>
            <a:r>
              <a:rPr lang="fr-FR" dirty="0" err="1"/>
              <a:t>example</a:t>
            </a:r>
            <a:r>
              <a:rPr lang="fr-FR" dirty="0"/>
              <a:t>’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2047251"/>
            <a:ext cx="7886700" cy="41425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Classes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ObjectProperties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endParaRPr lang="fr-FR" i="1" dirty="0"/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sh:nodeKind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00206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sh:class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sh:in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DataProperties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60985" y="1749671"/>
            <a:ext cx="40972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</a:rPr>
              <a:t>:</a:t>
            </a:r>
            <a:r>
              <a:rPr lang="fr-FR" sz="1400" i="1" dirty="0" err="1">
                <a:solidFill>
                  <a:srgbClr val="FF0000"/>
                </a:solidFill>
              </a:rPr>
              <a:t>UserShape</a:t>
            </a:r>
            <a:r>
              <a:rPr lang="fr-FR" sz="1400" i="1" dirty="0">
                <a:solidFill>
                  <a:srgbClr val="FF0000"/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:James , :Anna, :John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400" i="1" dirty="0"/>
              <a:t>[       # </a:t>
            </a:r>
            <a:r>
              <a:rPr lang="fr-FR" sz="1400" i="1" dirty="0" err="1"/>
              <a:t>Blank</a:t>
            </a:r>
            <a:r>
              <a:rPr lang="fr-FR" sz="1400" i="1" dirty="0"/>
              <a:t> </a:t>
            </a:r>
            <a:r>
              <a:rPr lang="fr-FR" sz="1400" i="1" dirty="0" err="1"/>
              <a:t>node</a:t>
            </a:r>
            <a:r>
              <a:rPr lang="fr-FR" sz="1400" i="1" dirty="0"/>
              <a:t> 1 </a:t>
            </a:r>
          </a:p>
          <a:p>
            <a:r>
              <a:rPr lang="fr-FR" sz="1400" i="1" dirty="0"/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 .</a:t>
            </a:r>
          </a:p>
          <a:p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:James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‘’James’’^^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.</a:t>
            </a: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:James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‘’Jimmy’’^^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.</a:t>
            </a: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:Anne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‘’Anna’’. </a:t>
            </a:r>
          </a:p>
          <a:p>
            <a:r>
              <a:rPr lang="fr-FR" sz="1400" i="1" dirty="0">
                <a:solidFill>
                  <a:srgbClr val="FF0000"/>
                </a:solidFill>
              </a:rPr>
              <a:t>:John </a:t>
            </a:r>
            <a:r>
              <a:rPr lang="fr-FR" sz="1400" i="1" dirty="0" err="1">
                <a:solidFill>
                  <a:srgbClr val="FF0000"/>
                </a:solidFill>
              </a:rPr>
              <a:t>schema:name</a:t>
            </a:r>
            <a:r>
              <a:rPr lang="fr-FR" sz="1400" i="1" dirty="0">
                <a:solidFill>
                  <a:srgbClr val="FF0000"/>
                </a:solidFill>
              </a:rPr>
              <a:t> ‘’John’’^^</a:t>
            </a:r>
            <a:r>
              <a:rPr lang="fr-FR" sz="1400" i="1" dirty="0" err="1">
                <a:solidFill>
                  <a:srgbClr val="FF0000"/>
                </a:solidFill>
              </a:rPr>
              <a:t>xsd:string</a:t>
            </a:r>
            <a:r>
              <a:rPr lang="fr-FR" sz="1400" i="1" dirty="0">
                <a:solidFill>
                  <a:srgbClr val="FF0000"/>
                </a:solidFill>
              </a:rPr>
              <a:t> .</a:t>
            </a:r>
          </a:p>
          <a:p>
            <a:endParaRPr lang="fr-FR" sz="1400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2628901" y="2180492"/>
            <a:ext cx="2732744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2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5993" y="1732085"/>
            <a:ext cx="2787162" cy="48181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 err="1"/>
              <a:t>schema:PersonShape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a </a:t>
            </a:r>
            <a:r>
              <a:rPr lang="fr-FR" dirty="0" err="1"/>
              <a:t>sh:NodeShape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sh:targetClass</a:t>
            </a:r>
            <a:r>
              <a:rPr lang="fr-FR" dirty="0"/>
              <a:t> </a:t>
            </a:r>
            <a:r>
              <a:rPr lang="fr-FR" dirty="0" err="1"/>
              <a:t>schema:Person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schema:givenName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sh:datatype</a:t>
            </a:r>
            <a:r>
              <a:rPr lang="fr-FR" dirty="0"/>
              <a:t> </a:t>
            </a:r>
            <a:r>
              <a:rPr lang="fr-FR" dirty="0" err="1"/>
              <a:t>xsd:string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>
                <a:solidFill>
                  <a:srgbClr val="FF0000"/>
                </a:solidFill>
              </a:rPr>
              <a:t>sh:name</a:t>
            </a:r>
            <a:r>
              <a:rPr lang="fr-FR" dirty="0"/>
              <a:t> "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"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schema:birthDate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        </a:t>
            </a:r>
            <a:r>
              <a:rPr lang="fr-FR" dirty="0" err="1">
                <a:solidFill>
                  <a:srgbClr val="FF0000"/>
                </a:solidFill>
              </a:rPr>
              <a:t>sh:lessThan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/>
              <a:t>schema:deathDate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sh:maxCount</a:t>
            </a:r>
            <a:r>
              <a:rPr lang="fr-FR" dirty="0"/>
              <a:t> 1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schema:gender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sh:in</a:t>
            </a:r>
            <a:r>
              <a:rPr lang="fr-FR" dirty="0"/>
              <a:t> ( "</a:t>
            </a:r>
            <a:r>
              <a:rPr lang="fr-FR" dirty="0" err="1"/>
              <a:t>female</a:t>
            </a:r>
            <a:r>
              <a:rPr lang="fr-FR" dirty="0"/>
              <a:t>" "male" )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schema:address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>
                <a:solidFill>
                  <a:srgbClr val="FF0000"/>
                </a:solidFill>
              </a:rPr>
              <a:t>sh:node</a:t>
            </a:r>
            <a:r>
              <a:rPr lang="fr-FR" dirty="0"/>
              <a:t> </a:t>
            </a:r>
            <a:r>
              <a:rPr lang="fr-FR" dirty="0" err="1"/>
              <a:t>schema:AddressShape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] 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299438" y="1846385"/>
            <a:ext cx="387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dash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&lt;http://datashapes.org/dash#&gt;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&lt;http://www.w3.org/1999/02/22-rdf-syntax-ns#&gt;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rdfs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&lt;http://www.w3.org/2000/01/rdf-schema#&gt;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schema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&lt;http://schema.org/&gt;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sh: &lt;http://www.w3.org/ns/shacl#&gt;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xsd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&lt;http://www.w3.org/2001/XMLSchema#&gt; .</a:t>
            </a:r>
          </a:p>
          <a:p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4340521" y="4141177"/>
            <a:ext cx="4256693" cy="555971"/>
          </a:xfrm>
          <a:prstGeom prst="borderCallout1">
            <a:avLst>
              <a:gd name="adj1" fmla="val 55672"/>
              <a:gd name="adj2" fmla="val -4480"/>
              <a:gd name="adj3" fmla="val 16542"/>
              <a:gd name="adj4" fmla="val -358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compares the value of </a:t>
            </a:r>
            <a:r>
              <a:rPr lang="fr-FR" sz="1600" dirty="0" err="1">
                <a:solidFill>
                  <a:schemeClr val="accent1"/>
                </a:solidFill>
              </a:rPr>
              <a:t>schema:birthDate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with</a:t>
            </a:r>
            <a:r>
              <a:rPr lang="fr-FR" sz="1600" dirty="0">
                <a:solidFill>
                  <a:schemeClr val="accent1"/>
                </a:solidFill>
              </a:rPr>
              <a:t> the value of </a:t>
            </a:r>
            <a:r>
              <a:rPr lang="fr-FR" sz="1600" dirty="0" err="1">
                <a:solidFill>
                  <a:schemeClr val="accent1"/>
                </a:solidFill>
              </a:rPr>
              <a:t>another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property</a:t>
            </a:r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7" name="Légende encadrée 1 6"/>
          <p:cNvSpPr/>
          <p:nvPr/>
        </p:nvSpPr>
        <p:spPr>
          <a:xfrm>
            <a:off x="4394939" y="5750169"/>
            <a:ext cx="4256692" cy="351693"/>
          </a:xfrm>
          <a:prstGeom prst="borderCallout1">
            <a:avLst>
              <a:gd name="adj1" fmla="val 60417"/>
              <a:gd name="adj2" fmla="val -5512"/>
              <a:gd name="adj3" fmla="val 101796"/>
              <a:gd name="adj4" fmla="val -645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This </a:t>
            </a:r>
            <a:r>
              <a:rPr lang="fr-FR" sz="1600" dirty="0" err="1">
                <a:solidFill>
                  <a:schemeClr val="accent1"/>
                </a:solidFill>
              </a:rPr>
              <a:t>property</a:t>
            </a:r>
            <a:r>
              <a:rPr lang="fr-FR" sz="1600" dirty="0">
                <a:solidFill>
                  <a:schemeClr val="accent1"/>
                </a:solidFill>
              </a:rPr>
              <a:t> must </a:t>
            </a:r>
            <a:r>
              <a:rPr lang="fr-FR" sz="1600" dirty="0" err="1">
                <a:solidFill>
                  <a:schemeClr val="accent1"/>
                </a:solidFill>
              </a:rPr>
              <a:t>satisfy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another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node</a:t>
            </a:r>
            <a:r>
              <a:rPr lang="fr-FR" sz="1600" dirty="0">
                <a:solidFill>
                  <a:schemeClr val="accent1"/>
                </a:solidFill>
              </a:rPr>
              <a:t> Shape</a:t>
            </a:r>
          </a:p>
        </p:txBody>
      </p:sp>
      <p:sp>
        <p:nvSpPr>
          <p:cNvPr id="8" name="Légende encadrée 1 7"/>
          <p:cNvSpPr/>
          <p:nvPr/>
        </p:nvSpPr>
        <p:spPr>
          <a:xfrm>
            <a:off x="4394938" y="3416045"/>
            <a:ext cx="4256693" cy="364647"/>
          </a:xfrm>
          <a:prstGeom prst="borderCallout1">
            <a:avLst>
              <a:gd name="adj1" fmla="val 55672"/>
              <a:gd name="adj2" fmla="val -4480"/>
              <a:gd name="adj3" fmla="val -22995"/>
              <a:gd name="adj4" fmla="val -713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accent1"/>
                </a:solidFill>
              </a:rPr>
              <a:t>Constraint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name</a:t>
            </a:r>
            <a:r>
              <a:rPr lang="fr-FR" sz="1600" dirty="0">
                <a:solidFill>
                  <a:schemeClr val="accent1"/>
                </a:solidFill>
              </a:rPr>
              <a:t> (to </a:t>
            </a:r>
            <a:r>
              <a:rPr lang="fr-FR" sz="1600" dirty="0" err="1">
                <a:solidFill>
                  <a:schemeClr val="accent1"/>
                </a:solidFill>
              </a:rPr>
              <a:t>be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displayed</a:t>
            </a:r>
            <a:r>
              <a:rPr lang="fr-FR" sz="1600" dirty="0">
                <a:solidFill>
                  <a:schemeClr val="accent1"/>
                </a:solidFill>
              </a:rPr>
              <a:t> if </a:t>
            </a:r>
            <a:r>
              <a:rPr lang="fr-FR" sz="1600" dirty="0" err="1">
                <a:solidFill>
                  <a:schemeClr val="accent1"/>
                </a:solidFill>
              </a:rPr>
              <a:t>needed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018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SHACL </a:t>
            </a:r>
            <a:r>
              <a:rPr lang="fr-FR" dirty="0" err="1"/>
              <a:t>vocabulary</a:t>
            </a:r>
            <a:r>
              <a:rPr lang="fr-FR" dirty="0"/>
              <a:t> use in the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189" y="2047250"/>
            <a:ext cx="8256442" cy="4142534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Classes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ObjectProperties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endParaRPr lang="fr-FR" i="1" dirty="0"/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sh:nodeKind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sh:in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sh:lessThan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DataProperties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Accolade fermante 3"/>
          <p:cNvSpPr/>
          <p:nvPr/>
        </p:nvSpPr>
        <p:spPr>
          <a:xfrm>
            <a:off x="2646485" y="3253154"/>
            <a:ext cx="175846" cy="5451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064584" y="3355370"/>
            <a:ext cx="535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which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in the data G must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conform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to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shape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Accolade fermante 5"/>
          <p:cNvSpPr/>
          <p:nvPr/>
        </p:nvSpPr>
        <p:spPr>
          <a:xfrm>
            <a:off x="2646485" y="3845956"/>
            <a:ext cx="175846" cy="5451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064584" y="3949240"/>
            <a:ext cx="5896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property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concerned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by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ccolade fermante 8"/>
          <p:cNvSpPr/>
          <p:nvPr/>
        </p:nvSpPr>
        <p:spPr>
          <a:xfrm>
            <a:off x="2646485" y="4438758"/>
            <a:ext cx="196361" cy="14470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/>
          <p:cNvSpPr/>
          <p:nvPr/>
        </p:nvSpPr>
        <p:spPr>
          <a:xfrm flipH="1">
            <a:off x="4327049" y="4391079"/>
            <a:ext cx="196361" cy="14470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935630" y="4435881"/>
            <a:ext cx="1391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components on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property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7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SCHACL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See</a:t>
            </a:r>
            <a:r>
              <a:rPr lang="fr-FR" dirty="0"/>
              <a:t> the W3C </a:t>
            </a:r>
            <a:r>
              <a:rPr lang="fr-FR" dirty="0" err="1"/>
              <a:t>recommendation</a:t>
            </a:r>
            <a:endParaRPr lang="fr-FR" dirty="0"/>
          </a:p>
          <a:p>
            <a:r>
              <a:rPr lang="fr-FR" dirty="0" err="1"/>
              <a:t>Targets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have </a:t>
            </a:r>
            <a:r>
              <a:rPr lang="fr-FR" dirty="0" err="1"/>
              <a:t>subjects</a:t>
            </a:r>
            <a:r>
              <a:rPr lang="fr-FR" dirty="0"/>
              <a:t> (</a:t>
            </a:r>
            <a:r>
              <a:rPr lang="fr-FR" dirty="0" err="1"/>
              <a:t>sh:targetSubjectsOf</a:t>
            </a:r>
            <a:r>
              <a:rPr lang="fr-FR" dirty="0"/>
              <a:t>) or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: </a:t>
            </a:r>
            <a:r>
              <a:rPr lang="fr-FR" dirty="0" err="1"/>
              <a:t>predicate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,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, alternative </a:t>
            </a:r>
            <a:r>
              <a:rPr lang="fr-FR" dirty="0" err="1"/>
              <a:t>path</a:t>
            </a:r>
            <a:r>
              <a:rPr lang="fr-FR" dirty="0"/>
              <a:t>, inverse </a:t>
            </a:r>
            <a:r>
              <a:rPr lang="fr-FR" dirty="0" err="1"/>
              <a:t>path</a:t>
            </a:r>
            <a:r>
              <a:rPr lang="fr-FR" dirty="0"/>
              <a:t>, …</a:t>
            </a:r>
          </a:p>
          <a:p>
            <a:r>
              <a:rPr lang="fr-FR" dirty="0" err="1"/>
              <a:t>Nonvalidating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generating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SHACL files):</a:t>
            </a:r>
          </a:p>
          <a:p>
            <a:pPr lvl="1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sh:name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sh:order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sh:group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sh:defaultValue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More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constraint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components: on Value type,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Cardinality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, Value Range (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/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maxExclusive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/Inclusive), string-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based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constraints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lenght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language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…),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logical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constraints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components(not, and, or,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xone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shape-based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constraint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components, </a:t>
            </a:r>
            <a:r>
              <a:rPr lang="fr-FR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sh:value</a:t>
            </a:r>
            <a:r>
              <a:rPr lang="fr-F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61589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SHACL processors return </a:t>
            </a:r>
            <a:r>
              <a:rPr lang="fr-FR" dirty="0" err="1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shape</a:t>
            </a:r>
            <a:r>
              <a:rPr lang="fr-FR" dirty="0"/>
              <a:t> graph </a:t>
            </a:r>
            <a:r>
              <a:rPr lang="fr-FR" dirty="0" err="1"/>
              <a:t>before</a:t>
            </a:r>
            <a:r>
              <a:rPr lang="fr-FR" dirty="0"/>
              <a:t> validation of a data graph</a:t>
            </a:r>
          </a:p>
          <a:p>
            <a:r>
              <a:rPr lang="fr-FR" dirty="0"/>
              <a:t>Validation of a data Graph </a:t>
            </a:r>
            <a:r>
              <a:rPr lang="fr-FR" dirty="0" err="1"/>
              <a:t>against</a:t>
            </a:r>
            <a:r>
              <a:rPr lang="fr-FR" dirty="0"/>
              <a:t> a Shape Graph =</a:t>
            </a:r>
          </a:p>
          <a:p>
            <a:pPr lvl="1"/>
            <a:r>
              <a:rPr lang="fr-FR" dirty="0"/>
              <a:t>Union of the validations of </a:t>
            </a:r>
            <a:r>
              <a:rPr lang="fr-FR" dirty="0" err="1"/>
              <a:t>each</a:t>
            </a:r>
            <a:r>
              <a:rPr lang="fr-FR" dirty="0"/>
              <a:t> (focus) </a:t>
            </a:r>
            <a:r>
              <a:rPr lang="fr-FR" dirty="0" err="1"/>
              <a:t>node</a:t>
            </a:r>
            <a:r>
              <a:rPr lang="fr-FR" dirty="0"/>
              <a:t> in the data Graph </a:t>
            </a:r>
            <a:r>
              <a:rPr lang="fr-FR" dirty="0" err="1"/>
              <a:t>against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constraint</a:t>
            </a:r>
            <a:r>
              <a:rPr lang="fr-FR" dirty="0"/>
              <a:t> in the validation </a:t>
            </a:r>
            <a:r>
              <a:rPr lang="fr-FR" dirty="0" err="1"/>
              <a:t>shape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focus </a:t>
            </a:r>
            <a:r>
              <a:rPr lang="fr-FR" dirty="0" err="1"/>
              <a:t>nodes</a:t>
            </a:r>
            <a:r>
              <a:rPr lang="fr-FR" dirty="0"/>
              <a:t> (in the </a:t>
            </a:r>
            <a:r>
              <a:rPr lang="fr-FR" dirty="0" err="1"/>
              <a:t>shape</a:t>
            </a:r>
            <a:r>
              <a:rPr lang="fr-FR" dirty="0"/>
              <a:t> Graph)</a:t>
            </a:r>
          </a:p>
          <a:p>
            <a:r>
              <a:rPr lang="fr-FR" dirty="0"/>
              <a:t>Validation report (</a:t>
            </a:r>
            <a:r>
              <a:rPr lang="fr-FR" dirty="0" err="1"/>
              <a:t>sh:ValidationReport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Conforms</a:t>
            </a:r>
            <a:r>
              <a:rPr lang="fr-FR" dirty="0"/>
              <a:t>: </a:t>
            </a:r>
            <a:r>
              <a:rPr lang="fr-FR" dirty="0" err="1"/>
              <a:t>sh:conforms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: </a:t>
            </a:r>
            <a:r>
              <a:rPr lang="fr-FR" dirty="0" err="1"/>
              <a:t>sh:result</a:t>
            </a:r>
            <a:endParaRPr lang="fr-FR" dirty="0"/>
          </a:p>
          <a:p>
            <a:pPr lvl="1"/>
            <a:r>
              <a:rPr lang="fr-FR" dirty="0" err="1"/>
              <a:t>Sh:shapesGraphWellFormed</a:t>
            </a:r>
            <a:endParaRPr lang="fr-FR" dirty="0"/>
          </a:p>
          <a:p>
            <a:r>
              <a:rPr lang="fr-FR" dirty="0"/>
              <a:t>Validation </a:t>
            </a:r>
            <a:r>
              <a:rPr lang="fr-FR" dirty="0" err="1"/>
              <a:t>result</a:t>
            </a:r>
            <a:r>
              <a:rPr lang="fr-FR" dirty="0"/>
              <a:t> (</a:t>
            </a:r>
            <a:r>
              <a:rPr lang="fr-FR" dirty="0" err="1"/>
              <a:t>sh:ValidationResult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Sh:focusNode</a:t>
            </a:r>
            <a:r>
              <a:rPr lang="fr-FR" dirty="0"/>
              <a:t>, </a:t>
            </a:r>
            <a:r>
              <a:rPr lang="fr-FR" dirty="0" err="1"/>
              <a:t>sh:resultPath</a:t>
            </a:r>
            <a:r>
              <a:rPr lang="fr-FR" dirty="0"/>
              <a:t>; </a:t>
            </a:r>
            <a:r>
              <a:rPr lang="fr-FR" dirty="0" err="1"/>
              <a:t>sh:value</a:t>
            </a:r>
            <a:r>
              <a:rPr lang="fr-FR" dirty="0"/>
              <a:t>, </a:t>
            </a:r>
            <a:r>
              <a:rPr lang="fr-FR" dirty="0" err="1"/>
              <a:t>sh:detail</a:t>
            </a:r>
            <a:r>
              <a:rPr lang="fr-FR" dirty="0"/>
              <a:t>, </a:t>
            </a:r>
            <a:r>
              <a:rPr lang="fr-FR" dirty="0" err="1"/>
              <a:t>sh:sourceConstraintComponent</a:t>
            </a:r>
            <a:r>
              <a:rPr lang="fr-FR" dirty="0"/>
              <a:t>, </a:t>
            </a:r>
            <a:r>
              <a:rPr lang="fr-FR" dirty="0" err="1"/>
              <a:t>sh:resultSeverity</a:t>
            </a:r>
            <a:r>
              <a:rPr lang="fr-FR" dirty="0"/>
              <a:t>, </a:t>
            </a:r>
            <a:r>
              <a:rPr lang="fr-FR" dirty="0" err="1"/>
              <a:t>sh:resultMessage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32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2595" y="0"/>
            <a:ext cx="7229243" cy="948934"/>
          </a:xfrm>
        </p:spPr>
        <p:txBody>
          <a:bodyPr>
            <a:normAutofit/>
          </a:bodyPr>
          <a:lstStyle/>
          <a:p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readings</a:t>
            </a:r>
            <a:r>
              <a:rPr lang="fr-FR" dirty="0"/>
              <a:t> … SPARQL-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constraints</a:t>
            </a:r>
            <a:br>
              <a:rPr lang="fr-FR" dirty="0"/>
            </a:br>
            <a:r>
              <a:rPr lang="fr-FR" sz="2000" dirty="0"/>
              <a:t>https://www.w3.org/TR/shacl/#sparql-constraints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429" t="12963" r="69762" b="38148"/>
          <a:stretch/>
        </p:blipFill>
        <p:spPr>
          <a:xfrm>
            <a:off x="851231" y="1121228"/>
            <a:ext cx="6866740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2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result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607" t="30732" r="70210" b="38302"/>
          <a:stretch/>
        </p:blipFill>
        <p:spPr>
          <a:xfrm>
            <a:off x="2115" y="1510967"/>
            <a:ext cx="8419509" cy="46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SHACL in Protégé: SHACL4Protégé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target</a:t>
            </a:r>
            <a:r>
              <a:rPr lang="fr-FR" dirty="0"/>
              <a:t> KG: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BCVisuAll.ttl</a:t>
            </a:r>
            <a:endParaRPr lang="fr-FR" dirty="0"/>
          </a:p>
          <a:p>
            <a:r>
              <a:rPr lang="fr-FR" dirty="0"/>
              <a:t>Ontologie du cinéma</a:t>
            </a:r>
          </a:p>
          <a:p>
            <a:r>
              <a:rPr lang="fr-FR" dirty="0"/>
              <a:t>Nombreuses instances de films</a:t>
            </a:r>
          </a:p>
        </p:txBody>
      </p:sp>
    </p:spTree>
    <p:extLst>
      <p:ext uri="{BB962C8B-B14F-4D97-AF65-F5344CB8AC3E}">
        <p14:creationId xmlns:p14="http://schemas.microsoft.com/office/powerpoint/2010/main" val="343430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SHACL: </a:t>
            </a:r>
            <a:r>
              <a:rPr lang="fr-FR" dirty="0" err="1"/>
              <a:t>readings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The W3C </a:t>
            </a:r>
            <a:r>
              <a:rPr lang="fr-FR" dirty="0" err="1"/>
              <a:t>recommendation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https://www.w3.org/TR/shacl/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 introduction to SHACL</a:t>
            </a:r>
          </a:p>
          <a:p>
            <a:pPr marL="0" indent="0">
              <a:buNone/>
            </a:pPr>
            <a:r>
              <a:rPr lang="fr-FR" dirty="0">
                <a:hlinkClick r:id="rId3"/>
              </a:rPr>
              <a:t>http://book.validatingrdf.com/bookHtml011.html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About SHACL </a:t>
            </a:r>
            <a:r>
              <a:rPr lang="fr-FR" dirty="0" err="1"/>
              <a:t>rules</a:t>
            </a:r>
            <a:r>
              <a:rPr lang="fr-FR" dirty="0"/>
              <a:t> (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reading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4"/>
              </a:rPr>
              <a:t>https://www.w3.org/TR/shacl-af/#rules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8462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questions (45 mn)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1828800"/>
            <a:ext cx="7886700" cy="4512039"/>
          </a:xfrm>
        </p:spPr>
        <p:txBody>
          <a:bodyPr>
            <a:normAutofit/>
          </a:bodyPr>
          <a:lstStyle/>
          <a:p>
            <a:r>
              <a:rPr lang="fr-FR" dirty="0"/>
              <a:t>SHACL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 has a label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for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all the instances of « long métrage » and « court métrage » </a:t>
            </a:r>
            <a:r>
              <a:rPr lang="fr-FR" dirty="0" err="1"/>
              <a:t>satisfy</a:t>
            </a:r>
            <a:r>
              <a:rPr lang="fr-FR" dirty="0"/>
              <a:t> the </a:t>
            </a:r>
            <a:r>
              <a:rPr lang="fr-FR" dirty="0" err="1"/>
              <a:t>constraint</a:t>
            </a:r>
            <a:r>
              <a:rPr lang="fr-FR" dirty="0"/>
              <a:t> about the film duration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a film to </a:t>
            </a:r>
            <a:r>
              <a:rPr lang="fr-FR" dirty="0" err="1"/>
              <a:t>be</a:t>
            </a:r>
            <a:r>
              <a:rPr lang="fr-FR" dirty="0"/>
              <a:t> a « film populaire » </a:t>
            </a:r>
            <a:r>
              <a:rPr lang="fr-FR" dirty="0" err="1"/>
              <a:t>only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has a « note » </a:t>
            </a:r>
            <a:r>
              <a:rPr lang="fr-FR" dirty="0" err="1"/>
              <a:t>superior</a:t>
            </a:r>
            <a:r>
              <a:rPr lang="fr-FR" dirty="0"/>
              <a:t> to « 6,0 » (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counstraint</a:t>
            </a:r>
            <a:r>
              <a:rPr lang="fr-FR" dirty="0"/>
              <a:t> violations </a:t>
            </a:r>
            <a:r>
              <a:rPr lang="fr-FR" dirty="0" err="1"/>
              <a:t>because</a:t>
            </a:r>
            <a:r>
              <a:rPr lang="fr-FR" dirty="0"/>
              <a:t> the </a:t>
            </a:r>
            <a:r>
              <a:rPr lang="fr-FR" dirty="0" err="1"/>
              <a:t>popularity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at a </a:t>
            </a:r>
            <a:r>
              <a:rPr lang="fr-FR" dirty="0" err="1"/>
              <a:t>lower</a:t>
            </a:r>
            <a:r>
              <a:rPr lang="fr-FR" dirty="0"/>
              <a:t> « note » in the </a:t>
            </a:r>
            <a:r>
              <a:rPr lang="fr-FR" dirty="0" err="1"/>
              <a:t>ontology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checks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movie</a:t>
            </a:r>
            <a:r>
              <a:rPr lang="fr-FR" dirty="0"/>
              <a:t> has at least 1 and at </a:t>
            </a:r>
            <a:r>
              <a:rPr lang="fr-FR" dirty="0" err="1"/>
              <a:t>most</a:t>
            </a:r>
            <a:r>
              <a:rPr lang="fr-FR" dirty="0"/>
              <a:t> 2 « genre »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to check if </a:t>
            </a:r>
            <a:r>
              <a:rPr lang="fr-FR" dirty="0" err="1"/>
              <a:t>each</a:t>
            </a:r>
            <a:r>
              <a:rPr lang="fr-FR" dirty="0"/>
              <a:t> film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a « long métrage » or a « court métrage »  </a:t>
            </a:r>
          </a:p>
        </p:txBody>
      </p:sp>
    </p:spTree>
    <p:extLst>
      <p:ext uri="{BB962C8B-B14F-4D97-AF65-F5344CB8AC3E}">
        <p14:creationId xmlns:p14="http://schemas.microsoft.com/office/powerpoint/2010/main" val="160363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Réponses (à enlever avant de mettre en ligne)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3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 notation TP1. notes sur 20 /TP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TP1 – critères</a:t>
            </a:r>
          </a:p>
          <a:p>
            <a:pPr lvl="1"/>
            <a:r>
              <a:rPr lang="fr-FR" dirty="0"/>
              <a:t>Présence de commentaires dans le fichier </a:t>
            </a:r>
            <a:r>
              <a:rPr lang="fr-FR" dirty="0" err="1"/>
              <a:t>owl</a:t>
            </a:r>
            <a:r>
              <a:rPr lang="fr-FR" dirty="0"/>
              <a:t> (ou dans </a:t>
            </a:r>
            <a:r>
              <a:rPr lang="fr-FR"/>
              <a:t>le fichier </a:t>
            </a:r>
            <a:r>
              <a:rPr lang="fr-FR" dirty="0"/>
              <a:t>de documentation)</a:t>
            </a:r>
          </a:p>
          <a:p>
            <a:pPr lvl="1"/>
            <a:r>
              <a:rPr lang="fr-FR" dirty="0"/>
              <a:t>Avancement dans la réalisation du TP (ontologie lourde)</a:t>
            </a:r>
          </a:p>
          <a:p>
            <a:pPr lvl="1"/>
            <a:r>
              <a:rPr lang="fr-FR" dirty="0"/>
              <a:t>Conformité aux consignes / données à représenter</a:t>
            </a:r>
          </a:p>
          <a:p>
            <a:pPr lvl="2"/>
            <a:r>
              <a:rPr lang="fr-FR" dirty="0"/>
              <a:t>Pb = écrire en </a:t>
            </a:r>
            <a:r>
              <a:rPr lang="fr-FR" dirty="0" err="1"/>
              <a:t>dr</a:t>
            </a:r>
            <a:r>
              <a:rPr lang="fr-FR" dirty="0"/>
              <a:t> des choses qui doivent être inférées</a:t>
            </a:r>
          </a:p>
          <a:p>
            <a:pPr lvl="2"/>
            <a:r>
              <a:rPr lang="fr-FR" dirty="0"/>
              <a:t>A minima, commenter les </a:t>
            </a:r>
            <a:r>
              <a:rPr lang="fr-FR" dirty="0" err="1"/>
              <a:t>pbs</a:t>
            </a:r>
            <a:r>
              <a:rPr lang="fr-FR" dirty="0"/>
              <a:t> soulevés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706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for a 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1837592"/>
            <a:ext cx="7886700" cy="43346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SHACL has been defined by a </a:t>
            </a:r>
            <a:r>
              <a:rPr lang="en-US" dirty="0">
                <a:hlinkClick r:id="rId2"/>
              </a:rPr>
              <a:t>W3C Working Group</a:t>
            </a:r>
            <a:r>
              <a:rPr lang="en-US" dirty="0"/>
              <a:t> and has become a widely used standard for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describing structural constraints on data graphs: SHACL vocabulary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validating RDF instance data </a:t>
            </a:r>
            <a:r>
              <a:rPr lang="en-US" dirty="0"/>
              <a:t>against those: </a:t>
            </a:r>
            <a:r>
              <a:rPr lang="en-US" dirty="0">
                <a:solidFill>
                  <a:srgbClr val="FF0000"/>
                </a:solidFill>
              </a:rPr>
              <a:t>SHACL processors</a:t>
            </a:r>
          </a:p>
          <a:p>
            <a:r>
              <a:rPr lang="en-US" dirty="0"/>
              <a:t>2 parts in the vocabulary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SHACL-Core (SHACL) </a:t>
            </a:r>
            <a:r>
              <a:rPr lang="en-US" dirty="0"/>
              <a:t>= basic vocabulary for constraint expression</a:t>
            </a: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SHACL-SPARQL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= </a:t>
            </a:r>
            <a:r>
              <a:rPr lang="en-US" dirty="0"/>
              <a:t>SHACL-Core plus the advanced features of SPARQL-based constraints and an extension mechanism to declare new constraint components.</a:t>
            </a:r>
          </a:p>
          <a:p>
            <a:r>
              <a:rPr lang="en-US" dirty="0"/>
              <a:t>In a nutshell, a </a:t>
            </a:r>
            <a:r>
              <a:rPr lang="en-US" dirty="0">
                <a:solidFill>
                  <a:srgbClr val="FF0000"/>
                </a:solidFill>
              </a:rPr>
              <a:t>SHACL processor </a:t>
            </a:r>
            <a:r>
              <a:rPr lang="en-US" dirty="0"/>
              <a:t>takes a </a:t>
            </a:r>
            <a:r>
              <a:rPr lang="en-US" i="1" dirty="0">
                <a:solidFill>
                  <a:srgbClr val="FF0000"/>
                </a:solidFill>
              </a:rPr>
              <a:t>shapes graph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a </a:t>
            </a:r>
            <a:r>
              <a:rPr lang="en-US" i="1" dirty="0"/>
              <a:t>data graph</a:t>
            </a:r>
            <a:r>
              <a:rPr lang="en-US" dirty="0"/>
              <a:t> as input. Both can be entered here using data formats such as Turtle or JSON-LD. The shapes graph defines so-called </a:t>
            </a:r>
            <a:r>
              <a:rPr lang="en-US" i="1" dirty="0">
                <a:solidFill>
                  <a:srgbClr val="FF0000"/>
                </a:solidFill>
              </a:rPr>
              <a:t>shapes</a:t>
            </a:r>
            <a:r>
              <a:rPr lang="en-US" dirty="0"/>
              <a:t> which are a </a:t>
            </a:r>
            <a:r>
              <a:rPr lang="en-US" dirty="0">
                <a:solidFill>
                  <a:srgbClr val="FF0000"/>
                </a:solidFill>
              </a:rPr>
              <a:t>collection of </a:t>
            </a:r>
            <a:r>
              <a:rPr lang="en-US" i="1" dirty="0">
                <a:solidFill>
                  <a:srgbClr val="FF0000"/>
                </a:solidFill>
              </a:rPr>
              <a:t>constraints</a:t>
            </a:r>
            <a:r>
              <a:rPr lang="en-US" dirty="0"/>
              <a:t>. A shape also tells the engine for which nodes in the data graph it applies to (using </a:t>
            </a:r>
            <a:r>
              <a:rPr lang="en-US" i="1" dirty="0">
                <a:solidFill>
                  <a:srgbClr val="FF0000"/>
                </a:solidFill>
              </a:rPr>
              <a:t>targets</a:t>
            </a:r>
            <a:r>
              <a:rPr lang="en-US" dirty="0"/>
              <a:t>). Constraints are of a type, called </a:t>
            </a:r>
            <a:r>
              <a:rPr lang="en-US" i="1" dirty="0"/>
              <a:t>constraint components</a:t>
            </a:r>
            <a:r>
              <a:rPr lang="en-US" dirty="0"/>
              <a:t>. </a:t>
            </a:r>
          </a:p>
          <a:p>
            <a:r>
              <a:rPr lang="en-US" dirty="0"/>
              <a:t>Name space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800" dirty="0"/>
              <a:t>= </a:t>
            </a:r>
            <a:r>
              <a:rPr lang="fr-FR" altLang="fr-FR" sz="1800" dirty="0">
                <a:solidFill>
                  <a:schemeClr val="tx1"/>
                </a:solidFill>
                <a:latin typeface="Arial Unicode MS" panose="020B0604020202020204" pitchFamily="34" charset="-128"/>
                <a:hlinkClick r:id="rId3"/>
              </a:rPr>
              <a:t>http://www.w3.org/ns/shacl#</a:t>
            </a:r>
            <a:r>
              <a:rPr lang="fr-FR" altLang="fr-FR" sz="1800" dirty="0">
                <a:solidFill>
                  <a:schemeClr val="tx1"/>
                </a:solidFill>
              </a:rPr>
              <a:t> </a:t>
            </a:r>
            <a:endParaRPr lang="fr-FR" altLang="fr-F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8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SHACL </a:t>
            </a:r>
            <a:r>
              <a:rPr lang="fr-FR" dirty="0" err="1"/>
              <a:t>useful</a:t>
            </a:r>
            <a:r>
              <a:rPr lang="fr-FR" dirty="0"/>
              <a:t> for?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KG validation</a:t>
            </a:r>
          </a:p>
          <a:p>
            <a:pPr lvl="1"/>
            <a:r>
              <a:rPr lang="fr-FR" dirty="0"/>
              <a:t>To express </a:t>
            </a:r>
            <a:r>
              <a:rPr lang="fr-FR" dirty="0" err="1"/>
              <a:t>constraints</a:t>
            </a:r>
            <a:r>
              <a:rPr lang="fr-FR" dirty="0"/>
              <a:t> on </a:t>
            </a:r>
            <a:r>
              <a:rPr lang="fr-FR" dirty="0" err="1"/>
              <a:t>KGs</a:t>
            </a:r>
            <a:endParaRPr lang="fr-FR" dirty="0"/>
          </a:p>
          <a:p>
            <a:pPr lvl="1"/>
            <a:r>
              <a:rPr lang="fr-FR" dirty="0"/>
              <a:t>To check the </a:t>
            </a:r>
            <a:r>
              <a:rPr lang="fr-FR" dirty="0" err="1"/>
              <a:t>conformity</a:t>
            </a:r>
            <a:r>
              <a:rPr lang="fr-FR" dirty="0"/>
              <a:t> of a </a:t>
            </a:r>
            <a:r>
              <a:rPr lang="fr-FR" dirty="0" err="1"/>
              <a:t>knowledge</a:t>
            </a:r>
            <a:r>
              <a:rPr lang="fr-FR" dirty="0"/>
              <a:t> graph </a:t>
            </a:r>
            <a:r>
              <a:rPr lang="fr-FR" dirty="0" err="1"/>
              <a:t>with</a:t>
            </a:r>
            <a:r>
              <a:rPr lang="fr-FR" dirty="0"/>
              <a:t> a set of contraints</a:t>
            </a:r>
          </a:p>
          <a:p>
            <a:pPr marL="342900" lvl="1" indent="0">
              <a:buNone/>
            </a:pPr>
            <a:endParaRPr lang="fr-FR" dirty="0"/>
          </a:p>
          <a:p>
            <a:r>
              <a:rPr lang="fr-FR" dirty="0"/>
              <a:t>KG </a:t>
            </a:r>
            <a:r>
              <a:rPr lang="fr-FR" dirty="0" err="1"/>
              <a:t>instantiation</a:t>
            </a:r>
            <a:endParaRPr lang="fr-FR" dirty="0"/>
          </a:p>
          <a:p>
            <a:pPr lvl="1"/>
            <a:r>
              <a:rPr lang="fr-FR" dirty="0"/>
              <a:t>The set of contraints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and input data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fulfill</a:t>
            </a:r>
            <a:r>
              <a:rPr lang="fr-FR" dirty="0"/>
              <a:t> the </a:t>
            </a:r>
            <a:r>
              <a:rPr lang="fr-FR" dirty="0" err="1"/>
              <a:t>constraints</a:t>
            </a:r>
            <a:endParaRPr lang="fr-FR" dirty="0"/>
          </a:p>
          <a:p>
            <a:pPr lvl="1"/>
            <a:r>
              <a:rPr lang="fr-FR" dirty="0"/>
              <a:t>The KG graph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play</a:t>
            </a:r>
            <a:r>
              <a:rPr lang="fr-FR" dirty="0"/>
              <a:t> the </a:t>
            </a:r>
            <a:r>
              <a:rPr lang="fr-FR" dirty="0" err="1"/>
              <a:t>role</a:t>
            </a:r>
            <a:r>
              <a:rPr lang="fr-FR" dirty="0"/>
              <a:t> of an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  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endParaRPr lang="fr-FR" dirty="0"/>
          </a:p>
          <a:p>
            <a:pPr lvl="1"/>
            <a:r>
              <a:rPr lang="fr-FR" dirty="0" err="1"/>
              <a:t>Closed</a:t>
            </a:r>
            <a:r>
              <a:rPr lang="fr-FR" dirty="0"/>
              <a:t> world </a:t>
            </a:r>
            <a:r>
              <a:rPr lang="fr-FR" dirty="0" err="1"/>
              <a:t>hypothesis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3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(0)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887" y="1520434"/>
            <a:ext cx="4413738" cy="53375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fr-FR" i="1" dirty="0" err="1">
                <a:solidFill>
                  <a:schemeClr val="accent2">
                    <a:lumMod val="75000"/>
                  </a:schemeClr>
                </a:solidFill>
              </a:rPr>
              <a:t>UserShape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/>
                </a:solidFill>
              </a:rPr>
              <a:t>a </a:t>
            </a:r>
            <a:r>
              <a:rPr lang="fr-FR" i="1" dirty="0" err="1">
                <a:solidFill>
                  <a:schemeClr val="accent1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NodeShape</a:t>
            </a:r>
            <a:r>
              <a:rPr lang="fr-FR" i="1" dirty="0">
                <a:solidFill>
                  <a:schemeClr val="accent1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1"/>
                </a:solidFill>
              </a:rPr>
              <a:t>	</a:t>
            </a:r>
            <a:r>
              <a:rPr lang="fr-FR" i="1" dirty="0" err="1">
                <a:solidFill>
                  <a:schemeClr val="accent1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targetClass</a:t>
            </a:r>
            <a:r>
              <a:rPr lang="fr-FR" i="1" dirty="0">
                <a:solidFill>
                  <a:schemeClr val="accent1"/>
                </a:solidFill>
              </a:rPr>
              <a:t> 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1"/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schema</a:t>
            </a:r>
            <a:r>
              <a:rPr lang="fr-FR" i="1" dirty="0" err="1"/>
              <a:t>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/>
              <a:t>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2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schema:gender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/>
              <a:t> ( 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sh:in</a:t>
            </a:r>
            <a:r>
              <a:rPr lang="fr-FR" i="1" dirty="0"/>
              <a:t> (</a:t>
            </a:r>
            <a:r>
              <a:rPr lang="fr-FR" i="1" dirty="0" err="1">
                <a:solidFill>
                  <a:srgbClr val="FF0000"/>
                </a:solidFill>
              </a:rPr>
              <a:t>schema</a:t>
            </a:r>
            <a:r>
              <a:rPr lang="fr-FR" i="1" dirty="0" err="1"/>
              <a:t>:Male</a:t>
            </a:r>
            <a:r>
              <a:rPr lang="fr-FR" i="1" dirty="0"/>
              <a:t> </a:t>
            </a:r>
            <a:r>
              <a:rPr lang="fr-FR" i="1" dirty="0" err="1"/>
              <a:t>schema:Female</a:t>
            </a:r>
            <a:r>
              <a:rPr lang="fr-FR" i="1" dirty="0"/>
              <a:t>) ]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] )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3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schema:birthDate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xsd:date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4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schema:knows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sh:nodeKind</a:t>
            </a:r>
            <a:r>
              <a:rPr lang="fr-FR" i="1" dirty="0"/>
              <a:t> </a:t>
            </a:r>
            <a:r>
              <a:rPr lang="fr-FR" i="1" dirty="0" err="1"/>
              <a:t>sh:IRI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sh:class</a:t>
            </a:r>
            <a:r>
              <a:rPr lang="fr-FR" i="1" dirty="0"/>
              <a:t> :User ; ] 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48908" y="1520434"/>
            <a:ext cx="44147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dash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&lt;http://datashapes.org/dash#&gt;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&lt;http://www.w3.org/1999/02/22-rdf-syntax-ns#&gt;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rdfs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&lt;http://www.w3.org/2000/01/rdf-schema#&gt;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schema</a:t>
            </a:r>
            <a:r>
              <a:rPr lang="fr-FR" sz="1200" dirty="0">
                <a:solidFill>
                  <a:srgbClr val="FF0000"/>
                </a:solidFill>
              </a:rPr>
              <a:t>: &lt;http://schema.org/&gt;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sh: &lt;http://www.w3.org/ns/shacl#&gt;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xsd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&lt;http://www.w3.org/2001/XMLSchema#&gt; .</a:t>
            </a:r>
          </a:p>
          <a:p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130904" y="1371601"/>
            <a:ext cx="2304566" cy="659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364640" y="1417049"/>
            <a:ext cx="139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FF0000"/>
                </a:solidFill>
              </a:rPr>
              <a:t>Node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shape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325815" y="3503306"/>
            <a:ext cx="3085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FF0000"/>
                </a:solidFill>
              </a:rPr>
              <a:t>Property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shape</a:t>
            </a:r>
            <a:endParaRPr lang="fr-FR" sz="1600" dirty="0">
              <a:solidFill>
                <a:srgbClr val="FF0000"/>
              </a:solidFill>
            </a:endParaRPr>
          </a:p>
          <a:p>
            <a:r>
              <a:rPr lang="fr-FR" sz="1600" dirty="0">
                <a:solidFill>
                  <a:srgbClr val="FF0000"/>
                </a:solidFill>
              </a:rPr>
              <a:t>( </a:t>
            </a:r>
            <a:r>
              <a:rPr lang="fr-FR" sz="1600" dirty="0" err="1">
                <a:solidFill>
                  <a:srgbClr val="FF0000"/>
                </a:solidFill>
              </a:rPr>
              <a:t>implicit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</a:p>
          <a:p>
            <a:r>
              <a:rPr lang="fr-FR" sz="1600" dirty="0">
                <a:solidFill>
                  <a:srgbClr val="FF0000"/>
                </a:solidFill>
              </a:rPr>
              <a:t>:Blanknode2 a </a:t>
            </a:r>
            <a:r>
              <a:rPr lang="fr-FR" sz="1600" dirty="0" err="1">
                <a:solidFill>
                  <a:srgbClr val="FF0000"/>
                </a:solidFill>
              </a:rPr>
              <a:t>sh:PropertyShape</a:t>
            </a:r>
            <a:r>
              <a:rPr lang="fr-FR" sz="1600" dirty="0">
                <a:solidFill>
                  <a:srgbClr val="FF0000"/>
                </a:solidFill>
              </a:rPr>
              <a:t> )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529862" y="3182815"/>
            <a:ext cx="2795953" cy="16705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38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1" y="1046285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fr-FR" i="1" dirty="0" err="1">
                <a:solidFill>
                  <a:schemeClr val="accent2">
                    <a:lumMod val="75000"/>
                  </a:schemeClr>
                </a:solidFill>
              </a:rPr>
              <a:t>UserShape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/>
                </a:solidFill>
              </a:rPr>
              <a:t>a </a:t>
            </a:r>
            <a:r>
              <a:rPr lang="fr-FR" i="1" dirty="0" err="1">
                <a:solidFill>
                  <a:schemeClr val="accent1"/>
                </a:solidFill>
              </a:rPr>
              <a:t>sh:NodeShape</a:t>
            </a:r>
            <a:r>
              <a:rPr lang="fr-FR" i="1" dirty="0">
                <a:solidFill>
                  <a:schemeClr val="accent1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1"/>
                </a:solidFill>
              </a:rPr>
              <a:t>	</a:t>
            </a:r>
            <a:r>
              <a:rPr lang="fr-FR" i="1" dirty="0" err="1">
                <a:solidFill>
                  <a:schemeClr val="accent1"/>
                </a:solidFill>
              </a:rPr>
              <a:t>sh:targetClass</a:t>
            </a:r>
            <a:r>
              <a:rPr lang="fr-FR" i="1" dirty="0">
                <a:solidFill>
                  <a:schemeClr val="accent1"/>
                </a:solidFill>
              </a:rPr>
              <a:t> 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1"/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2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schema:gender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/>
              <a:t> ( 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sh:in</a:t>
            </a:r>
            <a:r>
              <a:rPr lang="fr-FR" i="1" dirty="0"/>
              <a:t> (</a:t>
            </a:r>
            <a:r>
              <a:rPr lang="fr-FR" i="1" dirty="0" err="1"/>
              <a:t>schema:Male</a:t>
            </a:r>
            <a:r>
              <a:rPr lang="fr-FR" i="1" dirty="0"/>
              <a:t> </a:t>
            </a:r>
            <a:r>
              <a:rPr lang="fr-FR" i="1" dirty="0" err="1"/>
              <a:t>schema:Female</a:t>
            </a:r>
            <a:r>
              <a:rPr lang="fr-FR" i="1" dirty="0"/>
              <a:t>) ]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] )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3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schema:birthDate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xsd:date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4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schema:knows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sh:nodeKind</a:t>
            </a:r>
            <a:r>
              <a:rPr lang="fr-FR" i="1" dirty="0"/>
              <a:t> </a:t>
            </a:r>
            <a:r>
              <a:rPr lang="fr-FR" i="1" dirty="0" err="1"/>
              <a:t>sh:IRI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sh:class</a:t>
            </a:r>
            <a:r>
              <a:rPr lang="fr-FR" i="1" dirty="0"/>
              <a:t> :User ; ] 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5628060" y="1116623"/>
            <a:ext cx="3260962" cy="527539"/>
          </a:xfrm>
          <a:prstGeom prst="borderCallout1">
            <a:avLst>
              <a:gd name="adj1" fmla="val 18750"/>
              <a:gd name="adj2" fmla="val -8333"/>
              <a:gd name="adj3" fmla="val 53750"/>
              <a:gd name="adj4" fmla="val -58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Rdf:Property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that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specifies</a:t>
            </a:r>
            <a:r>
              <a:rPr lang="fr-FR" dirty="0">
                <a:solidFill>
                  <a:schemeClr val="accent1"/>
                </a:solidFill>
              </a:rPr>
              <a:t> the </a:t>
            </a:r>
            <a:r>
              <a:rPr lang="fr-FR" dirty="0" err="1">
                <a:solidFill>
                  <a:schemeClr val="accent1"/>
                </a:solidFill>
              </a:rPr>
              <a:t>target</a:t>
            </a:r>
            <a:r>
              <a:rPr lang="fr-FR" dirty="0">
                <a:solidFill>
                  <a:schemeClr val="accent1"/>
                </a:solidFill>
              </a:rPr>
              <a:t> class</a:t>
            </a:r>
          </a:p>
        </p:txBody>
      </p:sp>
      <p:sp>
        <p:nvSpPr>
          <p:cNvPr id="5" name="Légende encadrée 1 4"/>
          <p:cNvSpPr/>
          <p:nvPr/>
        </p:nvSpPr>
        <p:spPr>
          <a:xfrm>
            <a:off x="5628059" y="500526"/>
            <a:ext cx="3260963" cy="422031"/>
          </a:xfrm>
          <a:prstGeom prst="borderCallout1">
            <a:avLst>
              <a:gd name="adj1" fmla="val 60417"/>
              <a:gd name="adj2" fmla="val -5512"/>
              <a:gd name="adj3" fmla="val 191666"/>
              <a:gd name="adj4" fmla="val -54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Class to </a:t>
            </a:r>
            <a:r>
              <a:rPr lang="fr-FR" dirty="0" err="1">
                <a:solidFill>
                  <a:schemeClr val="accent1"/>
                </a:solidFill>
              </a:rPr>
              <a:t>declare</a:t>
            </a:r>
            <a:r>
              <a:rPr lang="fr-FR" dirty="0">
                <a:solidFill>
                  <a:schemeClr val="accent1"/>
                </a:solidFill>
              </a:rPr>
              <a:t> a </a:t>
            </a:r>
            <a:r>
              <a:rPr lang="fr-FR" dirty="0" err="1">
                <a:solidFill>
                  <a:schemeClr val="accent1"/>
                </a:solidFill>
              </a:rPr>
              <a:t>constraint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5628060" y="1899774"/>
            <a:ext cx="3260962" cy="553280"/>
          </a:xfrm>
          <a:prstGeom prst="borderCallout1">
            <a:avLst>
              <a:gd name="adj1" fmla="val 2859"/>
              <a:gd name="adj2" fmla="val -5098"/>
              <a:gd name="adj3" fmla="val -39970"/>
              <a:gd name="adj4" fmla="val -664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Each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describes</a:t>
            </a:r>
            <a:r>
              <a:rPr lang="fr-FR" dirty="0">
                <a:solidFill>
                  <a:schemeClr val="accent1"/>
                </a:solidFill>
              </a:rPr>
              <a:t> a part of the </a:t>
            </a:r>
            <a:r>
              <a:rPr lang="fr-FR" dirty="0" err="1">
                <a:solidFill>
                  <a:schemeClr val="accent1"/>
                </a:solidFill>
              </a:rPr>
              <a:t>constraint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5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sh:path</a:t>
            </a:r>
            <a:r>
              <a:rPr lang="fr-FR" i="1" dirty="0"/>
              <a:t> </a:t>
            </a: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schema:name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5779497" y="1767206"/>
            <a:ext cx="3260962" cy="527539"/>
          </a:xfrm>
          <a:prstGeom prst="borderCallout1">
            <a:avLst>
              <a:gd name="adj1" fmla="val 18750"/>
              <a:gd name="adj2" fmla="val -8333"/>
              <a:gd name="adj3" fmla="val 65417"/>
              <a:gd name="adj4" fmla="val -46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Min and max </a:t>
            </a:r>
            <a:r>
              <a:rPr lang="fr-FR" dirty="0" err="1">
                <a:solidFill>
                  <a:schemeClr val="accent1"/>
                </a:solidFill>
              </a:rPr>
              <a:t>number</a:t>
            </a:r>
            <a:r>
              <a:rPr lang="fr-FR" dirty="0">
                <a:solidFill>
                  <a:schemeClr val="accent1"/>
                </a:solidFill>
              </a:rPr>
              <a:t> of </a:t>
            </a:r>
            <a:r>
              <a:rPr lang="fr-FR" dirty="0" err="1">
                <a:solidFill>
                  <a:schemeClr val="accent1"/>
                </a:solidFill>
              </a:rPr>
              <a:t>related</a:t>
            </a:r>
            <a:r>
              <a:rPr lang="fr-FR" dirty="0">
                <a:solidFill>
                  <a:schemeClr val="accent1"/>
                </a:solidFill>
              </a:rPr>
              <a:t> values </a:t>
            </a:r>
            <a:r>
              <a:rPr lang="fr-FR" dirty="0" err="1">
                <a:solidFill>
                  <a:schemeClr val="accent1"/>
                </a:solidFill>
              </a:rPr>
              <a:t>with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this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Légende encadrée 1 4"/>
          <p:cNvSpPr/>
          <p:nvPr/>
        </p:nvSpPr>
        <p:spPr>
          <a:xfrm>
            <a:off x="5775102" y="1133866"/>
            <a:ext cx="3260963" cy="422031"/>
          </a:xfrm>
          <a:prstGeom prst="borderCallout1">
            <a:avLst>
              <a:gd name="adj1" fmla="val 60417"/>
              <a:gd name="adj2" fmla="val -5512"/>
              <a:gd name="adj3" fmla="val 177083"/>
              <a:gd name="adj4" fmla="val -313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Name of a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r>
              <a:rPr lang="fr-FR" dirty="0">
                <a:solidFill>
                  <a:schemeClr val="accent1"/>
                </a:solidFill>
              </a:rPr>
              <a:t> of :User</a:t>
            </a:r>
          </a:p>
        </p:txBody>
      </p:sp>
      <p:sp>
        <p:nvSpPr>
          <p:cNvPr id="6" name="Légende encadrée 1 5"/>
          <p:cNvSpPr/>
          <p:nvPr/>
        </p:nvSpPr>
        <p:spPr>
          <a:xfrm>
            <a:off x="5779497" y="2431367"/>
            <a:ext cx="3260962" cy="553280"/>
          </a:xfrm>
          <a:prstGeom prst="borderCallout1">
            <a:avLst>
              <a:gd name="adj1" fmla="val 2859"/>
              <a:gd name="adj2" fmla="val -5098"/>
              <a:gd name="adj3" fmla="val 29952"/>
              <a:gd name="adj4" fmla="val -254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data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59371" y="1971193"/>
            <a:ext cx="1371602" cy="1563338"/>
            <a:chOff x="259371" y="1971193"/>
            <a:chExt cx="1371602" cy="1563338"/>
          </a:xfrm>
        </p:grpSpPr>
        <p:sp>
          <p:nvSpPr>
            <p:cNvPr id="7" name="Ellipse 6"/>
            <p:cNvSpPr/>
            <p:nvPr/>
          </p:nvSpPr>
          <p:spPr>
            <a:xfrm>
              <a:off x="259371" y="1971193"/>
              <a:ext cx="1230923" cy="5187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James</a:t>
              </a:r>
            </a:p>
          </p:txBody>
        </p:sp>
        <p:cxnSp>
          <p:nvCxnSpPr>
            <p:cNvPr id="9" name="Connecteur droit avec flèche 8"/>
            <p:cNvCxnSpPr>
              <a:stCxn id="7" idx="4"/>
              <a:endCxn id="11" idx="0"/>
            </p:cNvCxnSpPr>
            <p:nvPr/>
          </p:nvCxnSpPr>
          <p:spPr>
            <a:xfrm>
              <a:off x="874833" y="2489940"/>
              <a:ext cx="17585" cy="7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435220" y="2554119"/>
              <a:ext cx="1195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schema:name</a:t>
              </a:r>
              <a:endParaRPr lang="fr-FR" sz="14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94541" y="3226754"/>
              <a:ext cx="1195753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…^^</a:t>
              </a:r>
              <a:r>
                <a:rPr lang="fr-FR" sz="1400" dirty="0" err="1"/>
                <a:t>xsd:string</a:t>
              </a:r>
              <a:endParaRPr lang="fr-FR" sz="14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262680" y="1877086"/>
            <a:ext cx="1763582" cy="612267"/>
            <a:chOff x="1262680" y="1877086"/>
            <a:chExt cx="1763582" cy="612267"/>
          </a:xfrm>
        </p:grpSpPr>
        <p:sp>
          <p:nvSpPr>
            <p:cNvPr id="17" name="Ellipse 16"/>
            <p:cNvSpPr/>
            <p:nvPr/>
          </p:nvSpPr>
          <p:spPr>
            <a:xfrm>
              <a:off x="1795339" y="1970606"/>
              <a:ext cx="1230923" cy="5187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:User</a:t>
              </a:r>
            </a:p>
          </p:txBody>
        </p:sp>
        <p:cxnSp>
          <p:nvCxnSpPr>
            <p:cNvPr id="20" name="Connecteur droit avec flèche 19"/>
            <p:cNvCxnSpPr>
              <a:stCxn id="7" idx="6"/>
              <a:endCxn id="17" idx="2"/>
            </p:cNvCxnSpPr>
            <p:nvPr/>
          </p:nvCxnSpPr>
          <p:spPr>
            <a:xfrm flipV="1">
              <a:off x="1490294" y="2229980"/>
              <a:ext cx="305045" cy="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1262680" y="1877086"/>
              <a:ext cx="852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rdf:type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548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rgbClr val="FF0000"/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6110654" y="3596456"/>
            <a:ext cx="2929804" cy="527539"/>
          </a:xfrm>
          <a:prstGeom prst="borderCallout1">
            <a:avLst>
              <a:gd name="adj1" fmla="val 18750"/>
              <a:gd name="adj2" fmla="val -8333"/>
              <a:gd name="adj3" fmla="val 65417"/>
              <a:gd name="adj4" fmla="val -46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Possible instances </a:t>
            </a:r>
          </a:p>
          <a:p>
            <a:pPr algn="ctr"/>
            <a:r>
              <a:rPr lang="fr-FR" dirty="0" err="1">
                <a:solidFill>
                  <a:schemeClr val="accent1"/>
                </a:solidFill>
              </a:rPr>
              <a:t>linked</a:t>
            </a:r>
            <a:r>
              <a:rPr lang="fr-FR" dirty="0">
                <a:solidFill>
                  <a:schemeClr val="accent1"/>
                </a:solidFill>
              </a:rPr>
              <a:t> by the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Légende encadrée 1 4"/>
          <p:cNvSpPr/>
          <p:nvPr/>
        </p:nvSpPr>
        <p:spPr>
          <a:xfrm>
            <a:off x="5811715" y="2875056"/>
            <a:ext cx="3228743" cy="658419"/>
          </a:xfrm>
          <a:prstGeom prst="borderCallout1">
            <a:avLst>
              <a:gd name="adj1" fmla="val 60417"/>
              <a:gd name="adj2" fmla="val -5512"/>
              <a:gd name="adj3" fmla="val 145833"/>
              <a:gd name="adj4" fmla="val -620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List of alternative </a:t>
            </a:r>
            <a:r>
              <a:rPr lang="fr-FR" dirty="0" err="1">
                <a:solidFill>
                  <a:schemeClr val="accent1"/>
                </a:solidFill>
              </a:rPr>
              <a:t>constraints</a:t>
            </a:r>
            <a:r>
              <a:rPr lang="fr-FR" dirty="0">
                <a:solidFill>
                  <a:schemeClr val="accent1"/>
                </a:solidFill>
              </a:rPr>
              <a:t> (as </a:t>
            </a:r>
            <a:r>
              <a:rPr lang="fr-FR" dirty="0" err="1">
                <a:solidFill>
                  <a:schemeClr val="accent1"/>
                </a:solidFill>
              </a:rPr>
              <a:t>blank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nodes</a:t>
            </a:r>
            <a:r>
              <a:rPr lang="fr-FR" dirty="0">
                <a:solidFill>
                  <a:schemeClr val="accent1"/>
                </a:solidFill>
              </a:rPr>
              <a:t>) for the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6110654" y="4147049"/>
            <a:ext cx="2929804" cy="415728"/>
          </a:xfrm>
          <a:prstGeom prst="borderCallout1">
            <a:avLst>
              <a:gd name="adj1" fmla="val 2859"/>
              <a:gd name="adj2" fmla="val -5098"/>
              <a:gd name="adj3" fmla="val 29952"/>
              <a:gd name="adj4" fmla="val -254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219211" y="3566456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:James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schema:gender</a:t>
                </a:r>
                <a:endParaRPr lang="fr-FR" sz="1400" dirty="0"/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solidFill>
                    <a:schemeClr val="accent1">
                      <a:lumMod val="75000"/>
                    </a:schemeClr>
                  </a:solidFill>
                </a:rPr>
                <a:t>schema:Male</a:t>
              </a:r>
              <a:endParaRPr lang="fr-FR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1522671" y="3533475"/>
            <a:ext cx="1345223" cy="1545655"/>
            <a:chOff x="333512" y="3723801"/>
            <a:chExt cx="1345223" cy="1545655"/>
          </a:xfrm>
        </p:grpSpPr>
        <p:grpSp>
          <p:nvGrpSpPr>
            <p:cNvPr id="27" name="Groupe 26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29" name="Ellipse 28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:Anna</a:t>
                </a:r>
              </a:p>
            </p:txBody>
          </p:sp>
          <p:cxnSp>
            <p:nvCxnSpPr>
              <p:cNvPr id="30" name="Connecteur droit avec flèche 29"/>
              <p:cNvCxnSpPr>
                <a:stCxn id="29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ZoneTexte 30"/>
              <p:cNvSpPr txBox="1"/>
              <p:nvPr/>
            </p:nvSpPr>
            <p:spPr>
              <a:xfrm>
                <a:off x="294542" y="2554119"/>
                <a:ext cx="13364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schema:gender</a:t>
                </a:r>
                <a:endParaRPr lang="fr-FR" sz="1400" dirty="0"/>
              </a:p>
            </p:txBody>
          </p:sp>
        </p:grpSp>
        <p:sp>
          <p:nvSpPr>
            <p:cNvPr id="28" name="Ellipse 27"/>
            <p:cNvSpPr/>
            <p:nvPr/>
          </p:nvSpPr>
          <p:spPr>
            <a:xfrm>
              <a:off x="366485" y="4800600"/>
              <a:ext cx="1132007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solidFill>
                    <a:schemeClr val="accent1">
                      <a:lumMod val="75000"/>
                    </a:schemeClr>
                  </a:solidFill>
                </a:rPr>
                <a:t>schema:Female</a:t>
              </a:r>
              <a:endParaRPr lang="fr-FR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6383215" y="5284177"/>
            <a:ext cx="22156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Comments</a:t>
            </a:r>
            <a:r>
              <a:rPr lang="fr-FR" dirty="0"/>
              <a:t> about </a:t>
            </a:r>
            <a:r>
              <a:rPr lang="fr-FR" dirty="0" err="1"/>
              <a:t>schema:gender</a:t>
            </a:r>
            <a:r>
              <a:rPr lang="fr-FR" dirty="0"/>
              <a:t>?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2758" y="1639866"/>
            <a:ext cx="1371603" cy="1563338"/>
            <a:chOff x="259371" y="1971193"/>
            <a:chExt cx="1371603" cy="1563338"/>
          </a:xfrm>
        </p:grpSpPr>
        <p:sp>
          <p:nvSpPr>
            <p:cNvPr id="21" name="Ellipse 20"/>
            <p:cNvSpPr/>
            <p:nvPr/>
          </p:nvSpPr>
          <p:spPr>
            <a:xfrm>
              <a:off x="259371" y="1971193"/>
              <a:ext cx="1230923" cy="5187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James</a:t>
              </a:r>
            </a:p>
          </p:txBody>
        </p:sp>
        <p:cxnSp>
          <p:nvCxnSpPr>
            <p:cNvPr id="22" name="Connecteur droit avec flèche 21"/>
            <p:cNvCxnSpPr>
              <a:stCxn id="21" idx="4"/>
              <a:endCxn id="33" idx="0"/>
            </p:cNvCxnSpPr>
            <p:nvPr/>
          </p:nvCxnSpPr>
          <p:spPr>
            <a:xfrm>
              <a:off x="874833" y="2489940"/>
              <a:ext cx="17585" cy="7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294542" y="2554119"/>
              <a:ext cx="133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schema:gender</a:t>
              </a:r>
              <a:endParaRPr lang="fr-FR" sz="14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94541" y="3226754"/>
              <a:ext cx="1195753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…^^</a:t>
              </a:r>
              <a:r>
                <a:rPr lang="fr-FR" sz="1400" dirty="0" err="1"/>
                <a:t>xsd:string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1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sh:in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sh:path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schema:birthDate</a:t>
            </a:r>
            <a:r>
              <a:rPr lang="fr-FR" i="1" dirty="0">
                <a:solidFill>
                  <a:srgbClr val="FF0000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sh:maxCount</a:t>
            </a:r>
            <a:r>
              <a:rPr lang="fr-FR" i="1" dirty="0">
                <a:solidFill>
                  <a:srgbClr val="FF0000"/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sh:datatype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xsd:date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19211" y="3566456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4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</a:t>
                </a:r>
                <a:r>
                  <a:rPr lang="fr-FR" sz="1400" dirty="0"/>
                  <a:t>:???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accent1">
                      <a:lumMod val="75000"/>
                    </a:schemeClr>
                  </a:solidFill>
                </a:rPr>
                <a:t>???</a:t>
              </a: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6383215" y="5284177"/>
            <a:ext cx="22156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up to </a:t>
            </a:r>
            <a:r>
              <a:rPr lang="fr-FR" dirty="0" err="1"/>
              <a:t>you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593082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IRIT2018FINAL">
  <a:themeElements>
    <a:clrScheme name="ThèmeIRIT2018FINAL">
      <a:dk1>
        <a:srgbClr val="000000"/>
      </a:dk1>
      <a:lt1>
        <a:srgbClr val="FFFFFF"/>
      </a:lt1>
      <a:dk2>
        <a:srgbClr val="919191"/>
      </a:dk2>
      <a:lt2>
        <a:srgbClr val="FEFFFF"/>
      </a:lt2>
      <a:accent1>
        <a:srgbClr val="F74B0F"/>
      </a:accent1>
      <a:accent2>
        <a:srgbClr val="264165"/>
      </a:accent2>
      <a:accent3>
        <a:srgbClr val="A5A5A5"/>
      </a:accent3>
      <a:accent4>
        <a:srgbClr val="1E5B8A"/>
      </a:accent4>
      <a:accent5>
        <a:srgbClr val="0D3153"/>
      </a:accent5>
      <a:accent6>
        <a:srgbClr val="199FC5"/>
      </a:accent6>
      <a:hlink>
        <a:srgbClr val="F74B0F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̀meIRIT2018FINAL" id="{657CEF15-F09A-E44A-9507-D775E7BE80C0}" vid="{AB6769A9-68D4-BA4C-B731-C06B5242FF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Theme_Powerpoint_IRIT_032018</Template>
  <TotalTime>1154</TotalTime>
  <Words>2891</Words>
  <Application>Microsoft Office PowerPoint</Application>
  <PresentationFormat>Affichage à l'écran (4:3)</PresentationFormat>
  <Paragraphs>364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 Unicode MS</vt:lpstr>
      <vt:lpstr>Arial</vt:lpstr>
      <vt:lpstr>Calibri</vt:lpstr>
      <vt:lpstr>Calibri Light</vt:lpstr>
      <vt:lpstr>ThèmeIRIT2018FINAL</vt:lpstr>
      <vt:lpstr>TP2 sur SHACL</vt:lpstr>
      <vt:lpstr>SHACL: readings</vt:lpstr>
      <vt:lpstr>Standard for a constraint language</vt:lpstr>
      <vt:lpstr>What is SHACL useful for?</vt:lpstr>
      <vt:lpstr>Example of shape file (0)</vt:lpstr>
      <vt:lpstr>Example of shape file (1)</vt:lpstr>
      <vt:lpstr>Example of shape file (2)</vt:lpstr>
      <vt:lpstr>Example of shape file (3)</vt:lpstr>
      <vt:lpstr>Example of shape file (4)</vt:lpstr>
      <vt:lpstr>Example of shape file (5)</vt:lpstr>
      <vt:lpstr>The SHACL vocabulary ‘by example’</vt:lpstr>
      <vt:lpstr>Example 2</vt:lpstr>
      <vt:lpstr>The SHACL vocabulary use in the examples</vt:lpstr>
      <vt:lpstr>More SCHACL vocabulary</vt:lpstr>
      <vt:lpstr>How SHACL processors return evaluations</vt:lpstr>
      <vt:lpstr>Further readings … SPARQL-based constraints https://www.w3.org/TR/shacl/#sparql-constraints</vt:lpstr>
      <vt:lpstr>Example of result</vt:lpstr>
      <vt:lpstr>SHACL in Protégé: SHACL4Protégé</vt:lpstr>
      <vt:lpstr>The target KG: presentation</vt:lpstr>
      <vt:lpstr>TP questions (45 mn)</vt:lpstr>
      <vt:lpstr>Réponses (à enlever avant de mettre en ligne)</vt:lpstr>
      <vt:lpstr>Critère notation TP1. notes sur 20 /TP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TP2 sur SHACL</dc:title>
  <dc:creator>Nathalie Aussenac-Gilles</dc:creator>
  <cp:lastModifiedBy>Jeremy BOUCHE-PILLON</cp:lastModifiedBy>
  <cp:revision>48</cp:revision>
  <dcterms:created xsi:type="dcterms:W3CDTF">2022-10-11T08:55:57Z</dcterms:created>
  <dcterms:modified xsi:type="dcterms:W3CDTF">2022-11-15T13:13:04Z</dcterms:modified>
</cp:coreProperties>
</file>